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8" r:id="rId5"/>
    <p:sldId id="267" r:id="rId6"/>
    <p:sldId id="258" r:id="rId7"/>
    <p:sldId id="259" r:id="rId8"/>
    <p:sldId id="261" r:id="rId9"/>
    <p:sldId id="263" r:id="rId10"/>
    <p:sldId id="265" r:id="rId11"/>
    <p:sldId id="269" r:id="rId12"/>
  </p:sldIdLst>
  <p:sldSz cx="12192000" cy="6858000"/>
  <p:notesSz cx="6858000" cy="9144000"/>
  <p:custShowLst>
    <p:custShow name="Custom Show 1" id="0">
      <p:sldLst>
        <p:sld r:id="rId2"/>
        <p:sld r:id="rId3"/>
        <p:sld r:id="rId4"/>
        <p:sld r:id="rId5"/>
        <p:sld r:id="rId6"/>
        <p:sld r:id="rId7"/>
        <p:sld r:id="rId8"/>
        <p:sld r:id="rId9"/>
        <p:sld r:id="rId10"/>
        <p:sld r:id="rId11"/>
        <p:sld r:id="rId1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73413-51DA-4F7E-A304-DB47F2999886}"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91449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73413-51DA-4F7E-A304-DB47F2999886}"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200434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73413-51DA-4F7E-A304-DB47F2999886}"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106489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73413-51DA-4F7E-A304-DB47F2999886}"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32137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73413-51DA-4F7E-A304-DB47F2999886}"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135965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673413-51DA-4F7E-A304-DB47F2999886}"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148232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73413-51DA-4F7E-A304-DB47F2999886}"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400912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73413-51DA-4F7E-A304-DB47F2999886}"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152969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3413-51DA-4F7E-A304-DB47F2999886}"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302871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73413-51DA-4F7E-A304-DB47F2999886}"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365206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73413-51DA-4F7E-A304-DB47F2999886}"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F5C3-3486-4D71-B788-AE0223216605}" type="slidenum">
              <a:rPr lang="en-US" smtClean="0"/>
              <a:t>‹#›</a:t>
            </a:fld>
            <a:endParaRPr lang="en-US"/>
          </a:p>
        </p:txBody>
      </p:sp>
    </p:spTree>
    <p:extLst>
      <p:ext uri="{BB962C8B-B14F-4D97-AF65-F5344CB8AC3E}">
        <p14:creationId xmlns:p14="http://schemas.microsoft.com/office/powerpoint/2010/main" val="299492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73413-51DA-4F7E-A304-DB47F2999886}" type="datetimeFigureOut">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8F5C3-3486-4D71-B788-AE0223216605}" type="slidenum">
              <a:rPr lang="en-US" smtClean="0"/>
              <a:t>‹#›</a:t>
            </a:fld>
            <a:endParaRPr lang="en-US"/>
          </a:p>
        </p:txBody>
      </p:sp>
    </p:spTree>
    <p:extLst>
      <p:ext uri="{BB962C8B-B14F-4D97-AF65-F5344CB8AC3E}">
        <p14:creationId xmlns:p14="http://schemas.microsoft.com/office/powerpoint/2010/main" val="3934316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3208" y="2792548"/>
            <a:ext cx="9144000" cy="1655762"/>
          </a:xfrm>
        </p:spPr>
        <p:txBody>
          <a:bodyPr>
            <a:normAutofit/>
          </a:bodyPr>
          <a:lstStyle/>
          <a:p>
            <a:r>
              <a:rPr lang="en-US" sz="4800" b="1" dirty="0" smtClean="0">
                <a:solidFill>
                  <a:schemeClr val="accent4">
                    <a:lumMod val="50000"/>
                  </a:schemeClr>
                </a:solidFill>
                <a:effectLst>
                  <a:reflection blurRad="6350" stA="53000" endA="300" endPos="35500" dir="5400000" sy="-90000" algn="bl"/>
                </a:effectLst>
              </a:rPr>
              <a:t>Interpreter and Translator</a:t>
            </a:r>
            <a:br>
              <a:rPr lang="en-US" sz="4800" b="1" dirty="0" smtClean="0">
                <a:solidFill>
                  <a:schemeClr val="accent4">
                    <a:lumMod val="50000"/>
                  </a:schemeClr>
                </a:solidFill>
                <a:effectLst>
                  <a:reflection blurRad="6350" stA="53000" endA="300" endPos="35500" dir="5400000" sy="-90000" algn="bl"/>
                </a:effectLst>
              </a:rPr>
            </a:br>
            <a:r>
              <a:rPr lang="en-US" sz="4800" b="1" dirty="0" smtClean="0">
                <a:solidFill>
                  <a:schemeClr val="accent4">
                    <a:lumMod val="50000"/>
                  </a:schemeClr>
                </a:solidFill>
                <a:effectLst>
                  <a:reflection blurRad="6350" stA="53000" endA="300" endPos="35500" dir="5400000" sy="-90000" algn="bl"/>
                </a:effectLst>
              </a:rPr>
              <a:t>Services Department</a:t>
            </a:r>
            <a:endParaRPr lang="en-US" sz="4800" dirty="0">
              <a:solidFill>
                <a:schemeClr val="accent4">
                  <a:lumMod val="50000"/>
                </a:schemeClr>
              </a:solidFill>
            </a:endParaRPr>
          </a:p>
          <a:p>
            <a:endParaRPr lang="en-US" sz="4800" dirty="0"/>
          </a:p>
        </p:txBody>
      </p:sp>
      <p:sp>
        <p:nvSpPr>
          <p:cNvPr id="6" name="Rectangle 5"/>
          <p:cNvSpPr/>
          <p:nvPr/>
        </p:nvSpPr>
        <p:spPr>
          <a:xfrm>
            <a:off x="410547" y="0"/>
            <a:ext cx="1334277" cy="6858000"/>
          </a:xfrm>
          <a:prstGeom prst="rect">
            <a:avLst/>
          </a:prstGeom>
          <a:gradFill flip="none" rotWithShape="1">
            <a:gsLst>
              <a:gs pos="21245">
                <a:schemeClr val="accent6">
                  <a:lumMod val="60000"/>
                  <a:lumOff val="40000"/>
                </a:schemeClr>
              </a:gs>
              <a:gs pos="0">
                <a:schemeClr val="accent6">
                  <a:lumMod val="50000"/>
                </a:schemeClr>
              </a:gs>
              <a:gs pos="35000">
                <a:schemeClr val="accent6">
                  <a:lumMod val="0"/>
                  <a:lumOff val="100000"/>
                </a:schemeClr>
              </a:gs>
              <a:gs pos="10000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0" y="716953"/>
            <a:ext cx="12199255" cy="1358642"/>
          </a:xfrm>
          <a:prstGeom prst="rect">
            <a:avLst/>
          </a:prstGeom>
          <a:gradFill>
            <a:gsLst>
              <a:gs pos="16800">
                <a:schemeClr val="accent6">
                  <a:lumMod val="50000"/>
                </a:schemeClr>
              </a:gs>
              <a:gs pos="81410">
                <a:schemeClr val="accent6">
                  <a:lumMod val="75000"/>
                </a:schemeClr>
              </a:gs>
              <a:gs pos="0">
                <a:schemeClr val="accent6">
                  <a:lumMod val="50000"/>
                </a:schemeClr>
              </a:gs>
              <a:gs pos="35000">
                <a:schemeClr val="accent1">
                  <a:lumMod val="0"/>
                  <a:lumOff val="100000"/>
                </a:schemeClr>
              </a:gs>
              <a:gs pos="100000">
                <a:schemeClr val="accent6">
                  <a:lumMod val="50000"/>
                </a:schemeClr>
              </a:gs>
            </a:gsLst>
            <a:path path="circle">
              <a:fillToRect l="50000" t="-80000" r="50000" b="180000"/>
            </a:path>
          </a:gradFill>
          <a:ln w="95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miter lim="800000"/>
            <a:headEnd/>
            <a:tailEnd/>
          </a:ln>
        </p:spPr>
        <p:txBody>
          <a:bodyPr rot="0" vert="horz" wrap="square" lIns="91440" tIns="45720" rIns="91440" bIns="45720" anchor="t" anchorCtr="0">
            <a:spAutoFit/>
          </a:bodyPr>
          <a:lstStyle/>
          <a:p>
            <a:pPr marL="402590" marR="0">
              <a:lnSpc>
                <a:spcPct val="107000"/>
              </a:lnSpc>
              <a:spcBef>
                <a:spcPts val="1800"/>
              </a:spcBef>
              <a:spcAft>
                <a:spcPts val="600"/>
              </a:spcAft>
            </a:pPr>
            <a:r>
              <a:rPr lang="en-US" sz="2400" dirty="0">
                <a:solidFill>
                  <a:srgbClr val="806000"/>
                </a:solidFill>
                <a:effectLst/>
                <a:latin typeface="Copperplate Gothic Bold" panose="020E0705020206020404" pitchFamily="34" charset="0"/>
                <a:ea typeface="Calibri" panose="020F0502020204030204" pitchFamily="34" charset="0"/>
                <a:cs typeface="Times New Roman" panose="02020603050405020304" pitchFamily="18" charset="0"/>
              </a:rPr>
              <a:t>Twentieth Judicial Circuit of Florida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806000"/>
                </a:solidFill>
                <a:effectLst/>
                <a:latin typeface="Copperplate Gothic Light" panose="020E0507020206020404" pitchFamily="34" charset="0"/>
                <a:ea typeface="Calibri" panose="020F0502020204030204" pitchFamily="34" charset="0"/>
                <a:cs typeface="Times New Roman" panose="02020603050405020304" pitchFamily="18" charset="0"/>
              </a:rPr>
              <a:t>Administrative Office of the</a:t>
            </a:r>
            <a:r>
              <a:rPr lang="en-US" sz="2000" dirty="0">
                <a:solidFill>
                  <a:srgbClr val="806000"/>
                </a:solidFill>
                <a:effectLst/>
                <a:latin typeface="Copperplate Gothic Light" panose="020E0507020206020404" pitchFamily="34" charset="0"/>
                <a:ea typeface="Calibri" panose="020F0502020204030204" pitchFamily="34" charset="0"/>
                <a:cs typeface="Times New Roman" panose="02020603050405020304" pitchFamily="18" charset="0"/>
              </a:rPr>
              <a:t> </a:t>
            </a:r>
            <a:r>
              <a:rPr lang="en-US" sz="2200" dirty="0">
                <a:solidFill>
                  <a:srgbClr val="806000"/>
                </a:solidFill>
                <a:effectLst/>
                <a:latin typeface="Copperplate Gothic Light" panose="020E0507020206020404" pitchFamily="34" charset="0"/>
                <a:ea typeface="Calibri" panose="020F0502020204030204" pitchFamily="34" charset="0"/>
                <a:cs typeface="Times New Roman" panose="02020603050405020304" pitchFamily="18" charset="0"/>
              </a:rPr>
              <a:t>Courts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42900" algn="ctr">
              <a:lnSpc>
                <a:spcPct val="107000"/>
              </a:lnSpc>
              <a:spcBef>
                <a:spcPts val="0"/>
              </a:spcBef>
              <a:spcAft>
                <a:spcPts val="800"/>
              </a:spcAft>
            </a:pPr>
            <a:r>
              <a:rPr lang="en-US" sz="2000" dirty="0">
                <a:solidFill>
                  <a:srgbClr val="385623"/>
                </a:solidFill>
                <a:effectLst/>
                <a:latin typeface="Copperplate Gothic Light" panose="020E05070202060204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14222590"/>
      </p:ext>
    </p:extLst>
  </p:cSld>
  <p:clrMapOvr>
    <a:masterClrMapping/>
  </p:clrMapOvr>
  <mc:AlternateContent xmlns:mc="http://schemas.openxmlformats.org/markup-compatibility/2006">
    <mc:Choice xmlns:p14="http://schemas.microsoft.com/office/powerpoint/2010/main" Requires="p14">
      <p:transition spd="slow" p14:dur="2000" advTm="6636"/>
    </mc:Choice>
    <mc:Fallback>
      <p:transition spd="slow" advTm="6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1" presetClass="entr" presetSubtype="0" fill="hold" nodeType="withEffect">
                                  <p:stCondLst>
                                    <p:cond delay="750"/>
                                  </p:stCondLst>
                                  <p:childTnLst>
                                    <p:set>
                                      <p:cBhvr>
                                        <p:cTn id="8"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60" y="811174"/>
            <a:ext cx="10515600" cy="1325563"/>
          </a:xfrm>
        </p:spPr>
        <p:txBody>
          <a:bodyPr/>
          <a:lstStyle/>
          <a:p>
            <a:r>
              <a:rPr lang="en-US" b="1" dirty="0" smtClean="0">
                <a:solidFill>
                  <a:schemeClr val="accent4">
                    <a:lumMod val="50000"/>
                  </a:schemeClr>
                </a:solidFill>
              </a:rPr>
              <a:t>So the interpreter may prepare for proceedings:</a:t>
            </a:r>
            <a:endParaRPr lang="en-US" b="1" dirty="0">
              <a:solidFill>
                <a:schemeClr val="accent4">
                  <a:lumMod val="50000"/>
                </a:schemeClr>
              </a:solidFill>
            </a:endParaRPr>
          </a:p>
        </p:txBody>
      </p:sp>
      <p:sp>
        <p:nvSpPr>
          <p:cNvPr id="4" name="Content Placeholder 3"/>
          <p:cNvSpPr>
            <a:spLocks noGrp="1"/>
          </p:cNvSpPr>
          <p:nvPr>
            <p:ph sz="half" idx="2"/>
          </p:nvPr>
        </p:nvSpPr>
        <p:spPr>
          <a:xfrm>
            <a:off x="886116" y="3375064"/>
            <a:ext cx="10422944" cy="1263844"/>
          </a:xfrm>
        </p:spPr>
        <p:txBody>
          <a:bodyPr/>
          <a:lstStyle/>
          <a:p>
            <a:r>
              <a:rPr lang="en-US" dirty="0" smtClean="0">
                <a:solidFill>
                  <a:schemeClr val="accent1">
                    <a:lumMod val="50000"/>
                  </a:schemeClr>
                </a:solidFill>
              </a:rPr>
              <a:t>Be aware that cultural and linguistic differences may cause problems in communications and understanding.</a:t>
            </a:r>
          </a:p>
        </p:txBody>
      </p:sp>
      <p:sp>
        <p:nvSpPr>
          <p:cNvPr id="5" name="Text Placeholder 2"/>
          <p:cNvSpPr>
            <a:spLocks noGrp="1"/>
          </p:cNvSpPr>
          <p:nvPr>
            <p:ph type="body" idx="1"/>
          </p:nvPr>
        </p:nvSpPr>
        <p:spPr>
          <a:xfrm>
            <a:off x="793460" y="1870734"/>
            <a:ext cx="5157787" cy="823912"/>
          </a:xfrm>
        </p:spPr>
        <p:txBody>
          <a:bodyPr/>
          <a:lstStyle/>
          <a:p>
            <a:r>
              <a:rPr lang="en-US" dirty="0" smtClean="0"/>
              <a:t>Judge and Counsel may:</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54679156"/>
      </p:ext>
    </p:extLst>
  </p:cSld>
  <p:clrMapOvr>
    <a:masterClrMapping/>
  </p:clrMapOvr>
  <mc:AlternateContent xmlns:mc="http://schemas.openxmlformats.org/markup-compatibility/2006">
    <mc:Choice xmlns:p14="http://schemas.microsoft.com/office/powerpoint/2010/main" Requires="p14">
      <p:transition spd="slow" p14:dur="2000" advTm="18999"/>
    </mc:Choice>
    <mc:Fallback>
      <p:transition spd="slow" advTm="18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2249"/>
                                          </p:stCondLst>
                                        </p:cTn>
                                        <p:tgtEl>
                                          <p:spTgt spid="2"/>
                                        </p:tgtEl>
                                        <p:attrNameLst>
                                          <p:attrName>style.visibility</p:attrName>
                                        </p:attrNameLst>
                                      </p:cBhvr>
                                      <p:to>
                                        <p:strVal val="visible"/>
                                      </p:to>
                                    </p:set>
                                  </p:childTnLst>
                                </p:cTn>
                              </p:par>
                            </p:childTnLst>
                          </p:cTn>
                        </p:par>
                        <p:par>
                          <p:cTn id="10" fill="hold">
                            <p:stCondLst>
                              <p:cond delay="4250"/>
                            </p:stCondLst>
                            <p:childTnLst>
                              <p:par>
                                <p:cTn id="11" presetID="1" presetClass="entr" presetSubtype="0" fill="hold" nodeType="afterEffect">
                                  <p:stCondLst>
                                    <p:cond delay="750"/>
                                  </p:stCondLst>
                                  <p:childTnLst>
                                    <p:set>
                                      <p:cBhvr>
                                        <p:cTn id="12" dur="1" fill="hold">
                                          <p:stCondLst>
                                            <p:cond delay="749"/>
                                          </p:stCondLst>
                                        </p:cTn>
                                        <p:tgtEl>
                                          <p:spTgt spid="5">
                                            <p:txEl>
                                              <p:pRg st="0" end="0"/>
                                            </p:txEl>
                                          </p:spTgt>
                                        </p:tgtEl>
                                        <p:attrNameLst>
                                          <p:attrName>style.visibility</p:attrName>
                                        </p:attrNameLst>
                                      </p:cBhvr>
                                      <p:to>
                                        <p:strVal val="visible"/>
                                      </p:to>
                                    </p:set>
                                  </p:childTnLst>
                                </p:cTn>
                              </p:par>
                            </p:childTnLst>
                          </p:cTn>
                        </p:par>
                        <p:par>
                          <p:cTn id="13" fill="hold">
                            <p:stCondLst>
                              <p:cond delay="5750"/>
                            </p:stCondLst>
                            <p:childTnLst>
                              <p:par>
                                <p:cTn id="14" presetID="2" presetClass="entr" presetSubtype="4" fill="hold"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1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1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55096"/>
            <a:ext cx="10515600" cy="2852737"/>
          </a:xfrm>
        </p:spPr>
        <p:txBody>
          <a:bodyPr/>
          <a:lstStyle/>
          <a:p>
            <a:pPr algn="ctr"/>
            <a:r>
              <a:rPr lang="en-US" b="1" dirty="0" smtClean="0">
                <a:solidFill>
                  <a:schemeClr val="accent5">
                    <a:lumMod val="50000"/>
                  </a:schemeClr>
                </a:solidFill>
              </a:rPr>
              <a:t>THANK YOU FOR WATCHING</a:t>
            </a:r>
            <a:endParaRPr lang="en-US" b="1" dirty="0">
              <a:solidFill>
                <a:schemeClr val="accent5">
                  <a:lumMod val="50000"/>
                </a:schemeClr>
              </a:solidFill>
            </a:endParaRPr>
          </a:p>
        </p:txBody>
      </p:sp>
      <p:sp>
        <p:nvSpPr>
          <p:cNvPr id="3" name="Text Placeholder 2"/>
          <p:cNvSpPr>
            <a:spLocks noGrp="1"/>
          </p:cNvSpPr>
          <p:nvPr>
            <p:ph type="body" idx="1"/>
          </p:nvPr>
        </p:nvSpPr>
        <p:spPr>
          <a:xfrm>
            <a:off x="906278" y="3972774"/>
            <a:ext cx="10515600" cy="1500187"/>
          </a:xfrm>
        </p:spPr>
        <p:txBody>
          <a:bodyPr/>
          <a:lstStyle/>
          <a:p>
            <a:pPr algn="ctr"/>
            <a:r>
              <a:rPr lang="en-US" b="1" dirty="0" smtClean="0">
                <a:solidFill>
                  <a:schemeClr val="accent6">
                    <a:lumMod val="50000"/>
                  </a:schemeClr>
                </a:solidFill>
              </a:rPr>
              <a:t>If you have any questions, please contact the Interpreter and Translator Services Department at (239) 533-1769.</a:t>
            </a:r>
            <a:endParaRPr lang="en-US" b="1" dirty="0">
              <a:solidFill>
                <a:schemeClr val="accent6">
                  <a:lumMod val="50000"/>
                </a:schemeClr>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84085009"/>
      </p:ext>
    </p:extLst>
  </p:cSld>
  <p:clrMapOvr>
    <a:masterClrMapping/>
  </p:clrMapOvr>
  <mc:AlternateContent xmlns:mc="http://schemas.openxmlformats.org/markup-compatibility/2006">
    <mc:Choice xmlns:p14="http://schemas.microsoft.com/office/powerpoint/2010/main" Requires="p14">
      <p:transition spd="slow" p14:dur="2000" advTm="16302"/>
    </mc:Choice>
    <mc:Fallback>
      <p:transition spd="slow" advTm="16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entr" presetSubtype="0" fill="hold" grpId="0" nodeType="afterEffect">
                                  <p:stCondLst>
                                    <p:cond delay="2000"/>
                                  </p:stCondLst>
                                  <p:iterate type="wd">
                                    <p:tmAbs val="100"/>
                                  </p:iterate>
                                  <p:childTnLst>
                                    <p:set>
                                      <p:cBhvr>
                                        <p:cTn id="9" dur="1" fill="hold">
                                          <p:stCondLst>
                                            <p:cond delay="1999"/>
                                          </p:stCondLst>
                                        </p:cTn>
                                        <p:tgtEl>
                                          <p:spTgt spid="2"/>
                                        </p:tgtEl>
                                        <p:attrNameLst>
                                          <p:attrName>style.visibility</p:attrName>
                                        </p:attrNameLst>
                                      </p:cBhvr>
                                      <p:to>
                                        <p:strVal val="visible"/>
                                      </p:to>
                                    </p:set>
                                  </p:childTnLst>
                                </p:cTn>
                              </p:par>
                            </p:childTnLst>
                          </p:cTn>
                        </p:par>
                        <p:par>
                          <p:cTn id="10" fill="hold">
                            <p:stCondLst>
                              <p:cond delay="4300"/>
                            </p:stCondLst>
                            <p:childTnLst>
                              <p:par>
                                <p:cTn id="11" presetID="1" presetClass="entr" presetSubtype="0" fill="hold" nodeType="afterEffect">
                                  <p:stCondLst>
                                    <p:cond delay="1500"/>
                                  </p:stCondLst>
                                  <p:iterate type="wd">
                                    <p:tmAbs val="100"/>
                                  </p:iterate>
                                  <p:childTnLst>
                                    <p:set>
                                      <p:cBhvr>
                                        <p:cTn id="12" dur="1" fill="hold">
                                          <p:stCondLst>
                                            <p:cond delay="174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39" y="457200"/>
            <a:ext cx="3932237" cy="914400"/>
          </a:xfrm>
        </p:spPr>
        <p:txBody>
          <a:bodyPr>
            <a:normAutofit/>
          </a:bodyPr>
          <a:lstStyle/>
          <a:p>
            <a:r>
              <a:rPr lang="en-US" sz="4800" b="1" dirty="0" smtClean="0">
                <a:solidFill>
                  <a:schemeClr val="accent4">
                    <a:lumMod val="50000"/>
                  </a:schemeClr>
                </a:solidFill>
              </a:rPr>
              <a:t>Our staff</a:t>
            </a:r>
            <a:endParaRPr lang="en-US" sz="4800" b="1" dirty="0">
              <a:solidFill>
                <a:schemeClr val="accent4">
                  <a:lumMod val="50000"/>
                </a:schemeClr>
              </a:solidFill>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32953" y="736910"/>
            <a:ext cx="5580279" cy="5552378"/>
          </a:xfrm>
        </p:spPr>
      </p:pic>
      <p:sp>
        <p:nvSpPr>
          <p:cNvPr id="4" name="Text Placeholder 3"/>
          <p:cNvSpPr>
            <a:spLocks noGrp="1"/>
          </p:cNvSpPr>
          <p:nvPr>
            <p:ph type="body" sz="half" idx="2"/>
          </p:nvPr>
        </p:nvSpPr>
        <p:spPr>
          <a:xfrm>
            <a:off x="839788" y="1371600"/>
            <a:ext cx="3932237" cy="5029200"/>
          </a:xfrm>
        </p:spPr>
        <p:txBody>
          <a:bodyPr>
            <a:normAutofit/>
          </a:bodyPr>
          <a:lstStyle/>
          <a:p>
            <a:r>
              <a:rPr lang="en-US" sz="2400" b="1" dirty="0" smtClean="0">
                <a:solidFill>
                  <a:schemeClr val="accent6">
                    <a:lumMod val="50000"/>
                  </a:schemeClr>
                </a:solidFill>
              </a:rPr>
              <a:t>Our Spanish interpreters are:</a:t>
            </a:r>
          </a:p>
          <a:p>
            <a:r>
              <a:rPr lang="en-US" dirty="0" smtClean="0"/>
              <a:t>Elisa Avellana, Lee</a:t>
            </a:r>
          </a:p>
          <a:p>
            <a:r>
              <a:rPr lang="en-US" dirty="0" smtClean="0"/>
              <a:t>Beverly Rimmer, Lee</a:t>
            </a:r>
          </a:p>
          <a:p>
            <a:r>
              <a:rPr lang="en-US" dirty="0" smtClean="0"/>
              <a:t>Doresmi Torres Griffiths, Lee</a:t>
            </a:r>
          </a:p>
          <a:p>
            <a:r>
              <a:rPr lang="en-US" dirty="0" smtClean="0"/>
              <a:t>Jorge Padro, Collier</a:t>
            </a:r>
          </a:p>
          <a:p>
            <a:r>
              <a:rPr lang="en-US" dirty="0" smtClean="0"/>
              <a:t>Jorge Chavez Velarde, Collier</a:t>
            </a:r>
          </a:p>
          <a:p>
            <a:endParaRPr lang="en-US" dirty="0" smtClean="0"/>
          </a:p>
          <a:p>
            <a:r>
              <a:rPr lang="en-US" sz="2000" b="1" dirty="0" smtClean="0">
                <a:solidFill>
                  <a:schemeClr val="accent6">
                    <a:lumMod val="50000"/>
                  </a:schemeClr>
                </a:solidFill>
              </a:rPr>
              <a:t>We also have a Creole interpreter</a:t>
            </a:r>
          </a:p>
          <a:p>
            <a:r>
              <a:rPr lang="en-US" dirty="0" smtClean="0"/>
              <a:t>Maxime Joseph for both Lee and Collier</a:t>
            </a:r>
          </a:p>
          <a:p>
            <a:endParaRPr lang="en-US" dirty="0" smtClean="0"/>
          </a:p>
          <a:p>
            <a:r>
              <a:rPr lang="en-US" sz="2000" b="1" dirty="0" smtClean="0">
                <a:solidFill>
                  <a:schemeClr val="accent6">
                    <a:lumMod val="50000"/>
                  </a:schemeClr>
                </a:solidFill>
              </a:rPr>
              <a:t>Our Support Staff</a:t>
            </a:r>
          </a:p>
          <a:p>
            <a:r>
              <a:rPr lang="en-US" dirty="0" smtClean="0"/>
              <a:t>Irlena Fonseca, our Administrative Assistant</a:t>
            </a:r>
          </a:p>
          <a:p>
            <a:r>
              <a:rPr lang="en-US" dirty="0" smtClean="0"/>
              <a:t>Nancy Rivera, our Court Program Specialist</a:t>
            </a:r>
          </a:p>
          <a:p>
            <a:endParaRPr lang="en-US" dirty="0"/>
          </a:p>
          <a:p>
            <a:endParaRPr lang="en-US" dirty="0" smtClean="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65292024"/>
      </p:ext>
    </p:extLst>
  </p:cSld>
  <p:clrMapOvr>
    <a:masterClrMapping/>
  </p:clrMapOvr>
  <mc:AlternateContent xmlns:mc="http://schemas.openxmlformats.org/markup-compatibility/2006">
    <mc:Choice xmlns:p14="http://schemas.microsoft.com/office/powerpoint/2010/main" Requires="p14">
      <p:transition spd="slow" p14:dur="2000" advTm="33263"/>
    </mc:Choice>
    <mc:Fallback>
      <p:transition spd="slow" advTm="33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9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2" presetClass="entr" presetSubtype="4" fill="hold" nodeType="afterEffect">
                                  <p:stCondLst>
                                    <p:cond delay="125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nodeType="afterEffect">
                                  <p:stCondLst>
                                    <p:cond delay="125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1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7000"/>
                            </p:stCondLst>
                            <p:childTnLst>
                              <p:par>
                                <p:cTn id="21" presetID="2" presetClass="entr" presetSubtype="4" fill="hold" nodeType="afterEffect">
                                  <p:stCondLst>
                                    <p:cond delay="125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1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1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0"/>
                            </p:stCondLst>
                            <p:childTnLst>
                              <p:par>
                                <p:cTn id="26" presetID="2" presetClass="entr" presetSubtype="4" fill="hold" nodeType="afterEffect">
                                  <p:stCondLst>
                                    <p:cond delay="125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1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1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3000"/>
                            </p:stCondLst>
                            <p:childTnLst>
                              <p:par>
                                <p:cTn id="31" presetID="2" presetClass="entr" presetSubtype="4" fill="hold" nodeType="afterEffect">
                                  <p:stCondLst>
                                    <p:cond delay="125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17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17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6000"/>
                            </p:stCondLst>
                            <p:childTnLst>
                              <p:par>
                                <p:cTn id="36" presetID="22" presetClass="entr" presetSubtype="4" fill="hold" nodeType="afterEffect">
                                  <p:stCondLst>
                                    <p:cond delay="125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down)">
                                      <p:cBhvr>
                                        <p:cTn id="38" dur="1750"/>
                                        <p:tgtEl>
                                          <p:spTgt spid="4">
                                            <p:txEl>
                                              <p:pRg st="7" end="7"/>
                                            </p:txEl>
                                          </p:spTgt>
                                        </p:tgtEl>
                                      </p:cBhvr>
                                    </p:animEffect>
                                  </p:childTnLst>
                                </p:cTn>
                              </p:par>
                            </p:childTnLst>
                          </p:cTn>
                        </p:par>
                        <p:par>
                          <p:cTn id="39" fill="hold">
                            <p:stCondLst>
                              <p:cond delay="19000"/>
                            </p:stCondLst>
                            <p:childTnLst>
                              <p:par>
                                <p:cTn id="40" presetID="2" presetClass="entr" presetSubtype="4" fill="hold" nodeType="afterEffect">
                                  <p:stCondLst>
                                    <p:cond delay="125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175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175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2000"/>
                            </p:stCondLst>
                            <p:childTnLst>
                              <p:par>
                                <p:cTn id="45" presetID="22" presetClass="entr" presetSubtype="4" fill="hold" nodeType="afterEffect">
                                  <p:stCondLst>
                                    <p:cond delay="125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1750"/>
                                        <p:tgtEl>
                                          <p:spTgt spid="4">
                                            <p:txEl>
                                              <p:pRg st="10" end="10"/>
                                            </p:txEl>
                                          </p:spTgt>
                                        </p:tgtEl>
                                      </p:cBhvr>
                                    </p:animEffect>
                                  </p:childTnLst>
                                </p:cTn>
                              </p:par>
                            </p:childTnLst>
                          </p:cTn>
                        </p:par>
                        <p:par>
                          <p:cTn id="48" fill="hold">
                            <p:stCondLst>
                              <p:cond delay="25000"/>
                            </p:stCondLst>
                            <p:childTnLst>
                              <p:par>
                                <p:cTn id="49" presetID="2" presetClass="entr" presetSubtype="4" fill="hold" nodeType="afterEffect">
                                  <p:stCondLst>
                                    <p:cond delay="125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175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175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53" fill="hold">
                            <p:stCondLst>
                              <p:cond delay="28000"/>
                            </p:stCondLst>
                            <p:childTnLst>
                              <p:par>
                                <p:cTn id="54" presetID="2" presetClass="entr" presetSubtype="4" fill="hold" nodeType="afterEffect">
                                  <p:stCondLst>
                                    <p:cond delay="1250"/>
                                  </p:stCondLst>
                                  <p:childTnLst>
                                    <p:set>
                                      <p:cBhvr>
                                        <p:cTn id="55" dur="1" fill="hold">
                                          <p:stCondLst>
                                            <p:cond delay="0"/>
                                          </p:stCondLst>
                                        </p:cTn>
                                        <p:tgtEl>
                                          <p:spTgt spid="4">
                                            <p:txEl>
                                              <p:pRg st="12" end="12"/>
                                            </p:txEl>
                                          </p:spTgt>
                                        </p:tgtEl>
                                        <p:attrNameLst>
                                          <p:attrName>style.visibility</p:attrName>
                                        </p:attrNameLst>
                                      </p:cBhvr>
                                      <p:to>
                                        <p:strVal val="visible"/>
                                      </p:to>
                                    </p:set>
                                    <p:anim calcmode="lin" valueType="num">
                                      <p:cBhvr additive="base">
                                        <p:cTn id="56" dur="175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7" dur="175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8" fill="hold" display="0">
                  <p:stCondLst>
                    <p:cond delay="indefinite"/>
                  </p:stCondLst>
                  <p:endCondLst>
                    <p:cond evt="onStopAudio" delay="0">
                      <p:tgtEl>
                        <p:sldTgt/>
                      </p:tgtEl>
                    </p:cond>
                  </p:endCondLst>
                </p:cTn>
                <p:tgtEl>
                  <p:spTgt spid="11"/>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Black" panose="020B0A04020102020204" pitchFamily="34" charset="0"/>
              </a:rPr>
              <a:t>What we do</a:t>
            </a:r>
            <a:endParaRPr lang="en-US" dirty="0">
              <a:solidFill>
                <a:schemeClr val="accent6">
                  <a:lumMod val="50000"/>
                </a:schemeClr>
              </a:solidFill>
              <a:latin typeface="Arial Black" panose="020B0A04020102020204" pitchFamily="34" charset="0"/>
            </a:endParaRPr>
          </a:p>
        </p:txBody>
      </p:sp>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5503991" y="1429062"/>
            <a:ext cx="5904635" cy="3321357"/>
          </a:xfrm>
        </p:spPr>
      </p:pic>
      <p:sp>
        <p:nvSpPr>
          <p:cNvPr id="4" name="Text Placeholder 3"/>
          <p:cNvSpPr>
            <a:spLocks noGrp="1"/>
          </p:cNvSpPr>
          <p:nvPr>
            <p:ph type="body" sz="half" idx="2"/>
          </p:nvPr>
        </p:nvSpPr>
        <p:spPr>
          <a:xfrm>
            <a:off x="839787" y="2648414"/>
            <a:ext cx="3932237" cy="1834376"/>
          </a:xfrm>
        </p:spPr>
        <p:txBody>
          <a:bodyPr>
            <a:normAutofit fontScale="92500" lnSpcReduction="10000"/>
          </a:bodyPr>
          <a:lstStyle/>
          <a:p>
            <a:r>
              <a:rPr lang="en-US" sz="2400" b="1" dirty="0" smtClean="0">
                <a:solidFill>
                  <a:schemeClr val="accent5">
                    <a:lumMod val="75000"/>
                  </a:schemeClr>
                </a:solidFill>
                <a:latin typeface="Bookman Old Style" panose="02050604050505020204" pitchFamily="18" charset="0"/>
                <a:cs typeface="Arial" panose="020B0604020202020204" pitchFamily="34" charset="0"/>
              </a:rPr>
              <a:t>The role of the interpreter is to place the non-English speaker in the same footing as an English speaker in the legal setting.</a:t>
            </a:r>
          </a:p>
          <a:p>
            <a:endParaRPr lang="en-US" dirty="0"/>
          </a:p>
          <a:p>
            <a:endParaRPr lang="en-US"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9922561"/>
      </p:ext>
    </p:extLst>
  </p:cSld>
  <p:clrMapOvr>
    <a:masterClrMapping/>
  </p:clrMapOvr>
  <mc:AlternateContent xmlns:mc="http://schemas.openxmlformats.org/markup-compatibility/2006">
    <mc:Choice xmlns:p14="http://schemas.microsoft.com/office/powerpoint/2010/main" Requires="p14">
      <p:transition spd="slow" p14:dur="2000" advTm="18382"/>
    </mc:Choice>
    <mc:Fallback>
      <p:transition spd="slow" advTm="18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42" presetClass="entr" presetSubtype="0" fill="hold" grpId="0" nodeType="withEffect">
                                  <p:stCondLst>
                                    <p:cond delay="1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500"/>
                                        <p:tgtEl>
                                          <p:spTgt spid="2"/>
                                        </p:tgtEl>
                                      </p:cBhvr>
                                    </p:animEffect>
                                    <p:anim calcmode="lin" valueType="num">
                                      <p:cBhvr>
                                        <p:cTn id="10" dur="2500" fill="hold"/>
                                        <p:tgtEl>
                                          <p:spTgt spid="2"/>
                                        </p:tgtEl>
                                        <p:attrNameLst>
                                          <p:attrName>ppt_x</p:attrName>
                                        </p:attrNameLst>
                                      </p:cBhvr>
                                      <p:tavLst>
                                        <p:tav tm="0">
                                          <p:val>
                                            <p:strVal val="#ppt_x"/>
                                          </p:val>
                                        </p:tav>
                                        <p:tav tm="100000">
                                          <p:val>
                                            <p:strVal val="#ppt_x"/>
                                          </p:val>
                                        </p:tav>
                                      </p:tavLst>
                                    </p:anim>
                                    <p:anim calcmode="lin" valueType="num">
                                      <p:cBhvr>
                                        <p:cTn id="11" dur="25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11"/>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007" y="365125"/>
            <a:ext cx="10515600" cy="1325563"/>
          </a:xfrm>
        </p:spPr>
        <p:txBody>
          <a:bodyPr/>
          <a:lstStyle/>
          <a:p>
            <a:r>
              <a:rPr lang="en-US" b="1" dirty="0" smtClean="0">
                <a:solidFill>
                  <a:schemeClr val="accent4">
                    <a:lumMod val="50000"/>
                  </a:schemeClr>
                </a:solidFill>
              </a:rPr>
              <a:t>The interpreter is ethically bound to:</a:t>
            </a:r>
            <a:endParaRPr lang="en-US" b="1" dirty="0">
              <a:solidFill>
                <a:schemeClr val="accent4">
                  <a:lumMod val="50000"/>
                </a:schemeClr>
              </a:solidFill>
            </a:endParaRPr>
          </a:p>
        </p:txBody>
      </p:sp>
      <p:sp>
        <p:nvSpPr>
          <p:cNvPr id="4" name="Content Placeholder 3"/>
          <p:cNvSpPr>
            <a:spLocks noGrp="1"/>
          </p:cNvSpPr>
          <p:nvPr>
            <p:ph sz="half" idx="2"/>
          </p:nvPr>
        </p:nvSpPr>
        <p:spPr>
          <a:xfrm>
            <a:off x="839788" y="1579524"/>
            <a:ext cx="9575451" cy="3684588"/>
          </a:xfrm>
        </p:spPr>
        <p:txBody>
          <a:bodyPr/>
          <a:lstStyle/>
          <a:p>
            <a:r>
              <a:rPr lang="en-US" dirty="0" smtClean="0">
                <a:solidFill>
                  <a:schemeClr val="accent6">
                    <a:lumMod val="50000"/>
                  </a:schemeClr>
                </a:solidFill>
              </a:rPr>
              <a:t>Interpret fully and accurately</a:t>
            </a:r>
          </a:p>
          <a:p>
            <a:r>
              <a:rPr lang="en-US" dirty="0" smtClean="0">
                <a:solidFill>
                  <a:schemeClr val="accent5">
                    <a:lumMod val="75000"/>
                  </a:schemeClr>
                </a:solidFill>
              </a:rPr>
              <a:t>Transfer every element of meaning from source to target language</a:t>
            </a:r>
          </a:p>
          <a:p>
            <a:r>
              <a:rPr lang="en-US" dirty="0" smtClean="0">
                <a:solidFill>
                  <a:schemeClr val="accent6">
                    <a:lumMod val="50000"/>
                  </a:schemeClr>
                </a:solidFill>
              </a:rPr>
              <a:t>Not add or omit anything</a:t>
            </a:r>
          </a:p>
          <a:p>
            <a:r>
              <a:rPr lang="en-US" dirty="0" smtClean="0">
                <a:solidFill>
                  <a:schemeClr val="accent5">
                    <a:lumMod val="75000"/>
                  </a:schemeClr>
                </a:solidFill>
              </a:rPr>
              <a:t>Maintain the language level of the speaker</a:t>
            </a:r>
          </a:p>
          <a:p>
            <a:r>
              <a:rPr lang="en-US" dirty="0" smtClean="0">
                <a:solidFill>
                  <a:schemeClr val="accent6">
                    <a:lumMod val="50000"/>
                  </a:schemeClr>
                </a:solidFill>
              </a:rPr>
              <a:t>Not explain, simplify or summarize</a:t>
            </a:r>
            <a:endParaRPr lang="en-US" dirty="0">
              <a:solidFill>
                <a:schemeClr val="accent6">
                  <a:lumMod val="50000"/>
                </a:schemeClr>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65314010"/>
      </p:ext>
    </p:extLst>
  </p:cSld>
  <p:clrMapOvr>
    <a:masterClrMapping/>
  </p:clrMapOvr>
  <mc:AlternateContent xmlns:mc="http://schemas.openxmlformats.org/markup-compatibility/2006">
    <mc:Choice xmlns:p14="http://schemas.microsoft.com/office/powerpoint/2010/main" Requires="p14">
      <p:transition spd="slow" p14:dur="2000" advTm="24343"/>
    </mc:Choice>
    <mc:Fallback>
      <p:transition spd="slow" advTm="24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6" presetClass="entr" presetSubtype="21"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750"/>
                                        <p:tgtEl>
                                          <p:spTgt spid="2"/>
                                        </p:tgtEl>
                                      </p:cBhvr>
                                    </p:animEffect>
                                  </p:childTnLst>
                                </p:cTn>
                              </p:par>
                            </p:childTnLst>
                          </p:cTn>
                        </p:par>
                        <p:par>
                          <p:cTn id="11" fill="hold">
                            <p:stCondLst>
                              <p:cond delay="2750"/>
                            </p:stCondLst>
                            <p:childTnLst>
                              <p:par>
                                <p:cTn id="12" presetID="2" presetClass="entr" presetSubtype="4" fill="hold" nodeType="afterEffect">
                                  <p:stCondLst>
                                    <p:cond delay="10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750"/>
                            </p:stCondLst>
                            <p:childTnLst>
                              <p:par>
                                <p:cTn id="17" presetID="2" presetClass="entr" presetSubtype="4" fill="hold" nodeType="afterEffect">
                                  <p:stCondLst>
                                    <p:cond delay="250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9250"/>
                            </p:stCondLst>
                            <p:childTnLst>
                              <p:par>
                                <p:cTn id="22" presetID="42" presetClass="entr" presetSubtype="0" fill="hold" nodeType="afterEffect">
                                  <p:stCondLst>
                                    <p:cond delay="150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anim calcmode="lin" valueType="num">
                                      <p:cBhvr>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750"/>
                            </p:stCondLst>
                            <p:childTnLst>
                              <p:par>
                                <p:cTn id="28" presetID="2" presetClass="entr" presetSubtype="4" fill="hold" nodeType="afterEffect">
                                  <p:stCondLst>
                                    <p:cond delay="125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6000"/>
                            </p:stCondLst>
                            <p:childTnLst>
                              <p:par>
                                <p:cTn id="33" presetID="2" presetClass="entr" presetSubtype="4" fill="hold" nodeType="afterEffect">
                                  <p:stCondLst>
                                    <p:cond delay="100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09" y="825190"/>
            <a:ext cx="10144163" cy="1600200"/>
          </a:xfrm>
        </p:spPr>
        <p:txBody>
          <a:bodyPr/>
          <a:lstStyle/>
          <a:p>
            <a:r>
              <a:rPr lang="en-US" dirty="0" smtClean="0"/>
              <a:t/>
            </a:r>
            <a:br>
              <a:rPr lang="en-US" dirty="0" smtClean="0"/>
            </a:br>
            <a:r>
              <a:rPr lang="en-US" b="1" dirty="0" smtClean="0">
                <a:solidFill>
                  <a:schemeClr val="accent6">
                    <a:lumMod val="50000"/>
                  </a:schemeClr>
                </a:solidFill>
              </a:rPr>
              <a:t>Interpreters may face many obstacles that may hamper their accuracy and effectiveness.</a:t>
            </a:r>
            <a:endParaRPr lang="en-US" b="1" dirty="0">
              <a:solidFill>
                <a:schemeClr val="accent6">
                  <a:lumMod val="50000"/>
                </a:schemeClr>
              </a:solidFill>
            </a:endParaRPr>
          </a:p>
        </p:txBody>
      </p:sp>
      <p:sp>
        <p:nvSpPr>
          <p:cNvPr id="4" name="Text Placeholder 3"/>
          <p:cNvSpPr>
            <a:spLocks noGrp="1"/>
          </p:cNvSpPr>
          <p:nvPr>
            <p:ph type="body" sz="half" idx="2"/>
          </p:nvPr>
        </p:nvSpPr>
        <p:spPr>
          <a:xfrm>
            <a:off x="828635" y="2927195"/>
            <a:ext cx="10144163" cy="1990493"/>
          </a:xfrm>
        </p:spPr>
        <p:txBody>
          <a:bodyPr>
            <a:normAutofit/>
          </a:bodyPr>
          <a:lstStyle/>
          <a:p>
            <a:pPr algn="ctr"/>
            <a:r>
              <a:rPr lang="en-US" sz="2800" dirty="0" smtClean="0">
                <a:solidFill>
                  <a:schemeClr val="accent5">
                    <a:lumMod val="75000"/>
                  </a:schemeClr>
                </a:solidFill>
              </a:rPr>
              <a:t>If everybody understands the proper role of the interpreter, many obstacles can be overcome.</a:t>
            </a:r>
            <a:endParaRPr lang="en-US" sz="2800" dirty="0">
              <a:solidFill>
                <a:schemeClr val="accent5">
                  <a:lumMod val="75000"/>
                </a:schemeClr>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43350308"/>
      </p:ext>
    </p:extLst>
  </p:cSld>
  <p:clrMapOvr>
    <a:masterClrMapping/>
  </p:clrMapOvr>
  <mc:AlternateContent xmlns:mc="http://schemas.openxmlformats.org/markup-compatibility/2006">
    <mc:Choice xmlns:p14="http://schemas.microsoft.com/office/powerpoint/2010/main" Requires="p14">
      <p:transition spd="slow" p14:dur="2000" advTm="14056"/>
    </mc:Choice>
    <mc:Fallback>
      <p:transition spd="slow" advTm="14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1999"/>
                                          </p:stCondLst>
                                        </p:cTn>
                                        <p:tgtEl>
                                          <p:spTgt spid="2"/>
                                        </p:tgtEl>
                                        <p:attrNameLst>
                                          <p:attrName>style.visibility</p:attrName>
                                        </p:attrNameLst>
                                      </p:cBhvr>
                                      <p:to>
                                        <p:strVal val="visible"/>
                                      </p:to>
                                    </p:set>
                                  </p:childTnLst>
                                </p:cTn>
                              </p:par>
                            </p:childTnLst>
                          </p:cTn>
                        </p:par>
                        <p:par>
                          <p:cTn id="10" fill="hold">
                            <p:stCondLst>
                              <p:cond delay="2500"/>
                            </p:stCondLst>
                            <p:childTnLst>
                              <p:par>
                                <p:cTn id="11" presetID="2" presetClass="entr" presetSubtype="4" fill="hold" grpId="0" nodeType="afterEffect">
                                  <p:stCondLst>
                                    <p:cond delay="325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So the interpreter may hear:</a:t>
            </a:r>
            <a:endParaRPr lang="en-US" b="1" dirty="0">
              <a:solidFill>
                <a:schemeClr val="accent4">
                  <a:lumMod val="50000"/>
                </a:schemeClr>
              </a:solidFill>
            </a:endParaRPr>
          </a:p>
        </p:txBody>
      </p:sp>
      <p:sp>
        <p:nvSpPr>
          <p:cNvPr id="3" name="Text Placeholder 2"/>
          <p:cNvSpPr>
            <a:spLocks noGrp="1"/>
          </p:cNvSpPr>
          <p:nvPr>
            <p:ph type="body" idx="1"/>
          </p:nvPr>
        </p:nvSpPr>
        <p:spPr>
          <a:xfrm>
            <a:off x="839788" y="1273970"/>
            <a:ext cx="5157787" cy="823912"/>
          </a:xfrm>
        </p:spPr>
        <p:txBody>
          <a:bodyPr/>
          <a:lstStyle/>
          <a:p>
            <a:r>
              <a:rPr lang="en-US" dirty="0" smtClean="0"/>
              <a:t>The Judge may:</a:t>
            </a:r>
            <a:endParaRPr lang="en-US" dirty="0"/>
          </a:p>
        </p:txBody>
      </p:sp>
      <p:sp>
        <p:nvSpPr>
          <p:cNvPr id="4" name="Content Placeholder 3"/>
          <p:cNvSpPr>
            <a:spLocks noGrp="1"/>
          </p:cNvSpPr>
          <p:nvPr>
            <p:ph sz="half" idx="2"/>
          </p:nvPr>
        </p:nvSpPr>
        <p:spPr>
          <a:xfrm>
            <a:off x="886116" y="2181690"/>
            <a:ext cx="10422944" cy="3684588"/>
          </a:xfrm>
        </p:spPr>
        <p:txBody>
          <a:bodyPr/>
          <a:lstStyle/>
          <a:p>
            <a:r>
              <a:rPr lang="en-US" dirty="0" smtClean="0">
                <a:solidFill>
                  <a:schemeClr val="accent1">
                    <a:lumMod val="50000"/>
                  </a:schemeClr>
                </a:solidFill>
              </a:rPr>
              <a:t>Instruct counsel or witness to speak audibly; to remember that turning their backs on the interpreter affects audibility; to remember interpreter has to hear over the sound of his/her own voice.</a:t>
            </a:r>
          </a:p>
          <a:p>
            <a:r>
              <a:rPr lang="en-US" dirty="0" smtClean="0">
                <a:solidFill>
                  <a:schemeClr val="accent6">
                    <a:lumMod val="50000"/>
                  </a:schemeClr>
                </a:solidFill>
              </a:rPr>
              <a:t>Instruct counsel to speak one at a time.</a:t>
            </a:r>
          </a:p>
          <a:p>
            <a:r>
              <a:rPr lang="en-US" dirty="0" smtClean="0">
                <a:solidFill>
                  <a:schemeClr val="accent5">
                    <a:lumMod val="75000"/>
                  </a:schemeClr>
                </a:solidFill>
              </a:rPr>
              <a:t>Ensure that the courtroom remains as quiet as possible.</a:t>
            </a:r>
          </a:p>
          <a:p>
            <a:r>
              <a:rPr lang="en-US" dirty="0" smtClean="0">
                <a:solidFill>
                  <a:schemeClr val="accent6">
                    <a:lumMod val="50000"/>
                  </a:schemeClr>
                </a:solidFill>
              </a:rPr>
              <a:t>Permit interpreter to sit where hearing is facilitated.</a:t>
            </a:r>
          </a:p>
          <a:p>
            <a:r>
              <a:rPr lang="en-US" dirty="0" smtClean="0">
                <a:solidFill>
                  <a:schemeClr val="accent5">
                    <a:lumMod val="75000"/>
                  </a:schemeClr>
                </a:solidFill>
              </a:rPr>
              <a:t>Instruct counsel/witnesses to moderate their rate of speech, especially when reading.</a:t>
            </a:r>
            <a:endParaRPr lang="en-US" dirty="0">
              <a:solidFill>
                <a:schemeClr val="accent5">
                  <a:lumMod val="75000"/>
                </a:schemeClr>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99256130"/>
      </p:ext>
    </p:extLst>
  </p:cSld>
  <p:clrMapOvr>
    <a:masterClrMapping/>
  </p:clrMapOvr>
  <mc:AlternateContent xmlns:mc="http://schemas.openxmlformats.org/markup-compatibility/2006">
    <mc:Choice xmlns:p14="http://schemas.microsoft.com/office/powerpoint/2010/main" Requires="p14">
      <p:transition spd="slow" p14:dur="2000" advTm="38480"/>
    </mc:Choice>
    <mc:Fallback>
      <p:transition spd="slow" advTm="38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ppt_x"/>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3000"/>
                            </p:stCondLst>
                            <p:childTnLst>
                              <p:par>
                                <p:cTn id="13" presetID="6" presetClass="entr" presetSubtype="16" fill="hold" grpId="0"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1750"/>
                                        <p:tgtEl>
                                          <p:spTgt spid="3">
                                            <p:txEl>
                                              <p:pRg st="0" end="0"/>
                                            </p:txEl>
                                          </p:spTgt>
                                        </p:tgtEl>
                                      </p:cBhvr>
                                    </p:animEffect>
                                  </p:childTnLst>
                                </p:cTn>
                              </p:par>
                            </p:childTnLst>
                          </p:cTn>
                        </p:par>
                        <p:par>
                          <p:cTn id="16" fill="hold">
                            <p:stCondLst>
                              <p:cond delay="5250"/>
                            </p:stCondLst>
                            <p:childTnLst>
                              <p:par>
                                <p:cTn id="17" presetID="2" presetClass="entr" presetSubtype="4" fill="hold" nodeType="after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8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8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3750"/>
                            </p:stCondLst>
                            <p:childTnLst>
                              <p:par>
                                <p:cTn id="22" presetID="2" presetClass="entr" presetSubtype="4" fill="hold" nodeType="afterEffect">
                                  <p:stCondLst>
                                    <p:cond delay="300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8750"/>
                            </p:stCondLst>
                            <p:childTnLst>
                              <p:par>
                                <p:cTn id="27" presetID="2" presetClass="entr" presetSubtype="4" fill="hold" nodeType="afterEffect">
                                  <p:stCondLst>
                                    <p:cond delay="300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3750"/>
                            </p:stCondLst>
                            <p:childTnLst>
                              <p:par>
                                <p:cTn id="32" presetID="2" presetClass="entr" presetSubtype="4" fill="hold" nodeType="afterEffect">
                                  <p:stCondLst>
                                    <p:cond delay="300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8750"/>
                            </p:stCondLst>
                            <p:childTnLst>
                              <p:par>
                                <p:cTn id="37" presetID="2" presetClass="entr" presetSubtype="4" fill="hold" nodeType="afterEffect">
                                  <p:stCondLst>
                                    <p:cond delay="300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So the interpreter may prepare for proceedings:</a:t>
            </a:r>
            <a:endParaRPr lang="en-US" dirty="0"/>
          </a:p>
        </p:txBody>
      </p:sp>
      <p:sp>
        <p:nvSpPr>
          <p:cNvPr id="3" name="Text Placeholder 2"/>
          <p:cNvSpPr>
            <a:spLocks noGrp="1"/>
          </p:cNvSpPr>
          <p:nvPr>
            <p:ph type="body" idx="1"/>
          </p:nvPr>
        </p:nvSpPr>
        <p:spPr>
          <a:xfrm>
            <a:off x="839788" y="1435836"/>
            <a:ext cx="5157787" cy="823912"/>
          </a:xfrm>
        </p:spPr>
        <p:txBody>
          <a:bodyPr/>
          <a:lstStyle/>
          <a:p>
            <a:r>
              <a:rPr lang="en-US" dirty="0" smtClean="0"/>
              <a:t>The Judge may:</a:t>
            </a:r>
          </a:p>
        </p:txBody>
      </p:sp>
      <p:sp>
        <p:nvSpPr>
          <p:cNvPr id="4" name="Content Placeholder 3"/>
          <p:cNvSpPr>
            <a:spLocks noGrp="1"/>
          </p:cNvSpPr>
          <p:nvPr>
            <p:ph sz="half" idx="2"/>
          </p:nvPr>
        </p:nvSpPr>
        <p:spPr>
          <a:xfrm>
            <a:off x="839788" y="2505075"/>
            <a:ext cx="10389490" cy="3684588"/>
          </a:xfrm>
        </p:spPr>
        <p:txBody>
          <a:bodyPr/>
          <a:lstStyle/>
          <a:p>
            <a:r>
              <a:rPr lang="en-US" dirty="0" smtClean="0">
                <a:solidFill>
                  <a:schemeClr val="accent1">
                    <a:lumMod val="50000"/>
                  </a:schemeClr>
                </a:solidFill>
              </a:rPr>
              <a:t>Instruct counsel to make available to interpreter, well in advance of proceeding, copies of affidavits, expert reports, pretrial motions, presentence reports, jury instructions, etc.</a:t>
            </a:r>
          </a:p>
          <a:p>
            <a:r>
              <a:rPr lang="en-US" dirty="0" smtClean="0">
                <a:solidFill>
                  <a:schemeClr val="accent6">
                    <a:lumMod val="50000"/>
                  </a:schemeClr>
                </a:solidFill>
              </a:rPr>
              <a:t>Instruct counsel to make available to interpreter a copy of any document distributed to opposing counsel during the course of proceedings; i.e. witness lists, reports or statements.</a:t>
            </a: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07942827"/>
      </p:ext>
    </p:extLst>
  </p:cSld>
  <p:clrMapOvr>
    <a:masterClrMapping/>
  </p:clrMapOvr>
  <mc:AlternateContent xmlns:mc="http://schemas.openxmlformats.org/markup-compatibility/2006">
    <mc:Choice xmlns:p14="http://schemas.microsoft.com/office/powerpoint/2010/main" Requires="p14">
      <p:transition spd="slow" p14:dur="2000" advTm="31463"/>
    </mc:Choice>
    <mc:Fallback>
      <p:transition spd="slow" advTm="31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999"/>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3">
                                            <p:txEl>
                                              <p:pRg st="0" end="0"/>
                                            </p:txEl>
                                          </p:spTgt>
                                        </p:tgtEl>
                                        <p:attrNameLst>
                                          <p:attrName>style.visibility</p:attrName>
                                        </p:attrNameLst>
                                      </p:cBhvr>
                                      <p:to>
                                        <p:strVal val="visible"/>
                                      </p:to>
                                    </p:set>
                                  </p:childTnLst>
                                </p:cTn>
                              </p:par>
                            </p:childTnLst>
                          </p:cTn>
                        </p:par>
                        <p:par>
                          <p:cTn id="13" fill="hold">
                            <p:stCondLst>
                              <p:cond delay="3000"/>
                            </p:stCondLst>
                            <p:childTnLst>
                              <p:par>
                                <p:cTn id="14" presetID="2" presetClass="entr" presetSubtype="4" fill="hold"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0"/>
                            </p:stCondLst>
                            <p:childTnLst>
                              <p:par>
                                <p:cTn id="19" presetID="2" presetClass="entr" presetSubtype="4" fill="hold" nodeType="afterEffect">
                                  <p:stCondLst>
                                    <p:cond delay="450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60" y="811174"/>
            <a:ext cx="10515600" cy="1325563"/>
          </a:xfrm>
        </p:spPr>
        <p:txBody>
          <a:bodyPr/>
          <a:lstStyle/>
          <a:p>
            <a:r>
              <a:rPr lang="en-US" b="1" dirty="0" smtClean="0">
                <a:solidFill>
                  <a:schemeClr val="accent4">
                    <a:lumMod val="50000"/>
                  </a:schemeClr>
                </a:solidFill>
              </a:rPr>
              <a:t>To ensure against interpreter error due to fatigue:</a:t>
            </a:r>
            <a:endParaRPr lang="en-US" b="1" dirty="0">
              <a:solidFill>
                <a:schemeClr val="accent4">
                  <a:lumMod val="50000"/>
                </a:schemeClr>
              </a:solidFill>
            </a:endParaRPr>
          </a:p>
        </p:txBody>
      </p:sp>
      <p:sp>
        <p:nvSpPr>
          <p:cNvPr id="4" name="Content Placeholder 3"/>
          <p:cNvSpPr>
            <a:spLocks noGrp="1"/>
          </p:cNvSpPr>
          <p:nvPr>
            <p:ph sz="half" idx="2"/>
          </p:nvPr>
        </p:nvSpPr>
        <p:spPr>
          <a:xfrm>
            <a:off x="886116" y="2493924"/>
            <a:ext cx="10422944" cy="3684588"/>
          </a:xfrm>
        </p:spPr>
        <p:txBody>
          <a:bodyPr/>
          <a:lstStyle/>
          <a:p>
            <a:r>
              <a:rPr lang="en-US" dirty="0" smtClean="0">
                <a:solidFill>
                  <a:schemeClr val="accent6">
                    <a:lumMod val="50000"/>
                  </a:schemeClr>
                </a:solidFill>
              </a:rPr>
              <a:t>Grant periodic breaks if there is only one interpreter covering long hearings or trials.  The rate of significant error in meaning increases at an increasing rate after 30 minutes of simultaneous interpretation.</a:t>
            </a:r>
          </a:p>
          <a:p>
            <a:r>
              <a:rPr lang="en-US" dirty="0" smtClean="0">
                <a:solidFill>
                  <a:schemeClr val="accent5">
                    <a:lumMod val="75000"/>
                  </a:schemeClr>
                </a:solidFill>
              </a:rPr>
              <a:t>Protect the interpreter’s recesses and lunch hours.</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47203259"/>
      </p:ext>
    </p:extLst>
  </p:cSld>
  <p:clrMapOvr>
    <a:masterClrMapping/>
  </p:clrMapOvr>
  <mc:AlternateContent xmlns:mc="http://schemas.openxmlformats.org/markup-compatibility/2006">
    <mc:Choice xmlns:p14="http://schemas.microsoft.com/office/powerpoint/2010/main" Requires="p14">
      <p:transition spd="slow" p14:dur="2000" advTm="22224"/>
    </mc:Choice>
    <mc:Fallback>
      <p:transition spd="slow" advTm="22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999"/>
                                          </p:stCondLst>
                                        </p:cTn>
                                        <p:tgtEl>
                                          <p:spTgt spid="2"/>
                                        </p:tgtEl>
                                        <p:attrNameLst>
                                          <p:attrName>style.visibility</p:attrName>
                                        </p:attrNameLst>
                                      </p:cBhvr>
                                      <p:to>
                                        <p:strVal val="visible"/>
                                      </p:to>
                                    </p:set>
                                  </p:childTnLst>
                                </p:cTn>
                              </p:par>
                            </p:childTnLst>
                          </p:cTn>
                        </p:par>
                        <p:par>
                          <p:cTn id="10" fill="hold">
                            <p:stCondLst>
                              <p:cond delay="1750"/>
                            </p:stCondLst>
                            <p:childTnLst>
                              <p:par>
                                <p:cTn id="11" presetID="2" presetClass="entr" presetSubtype="4" fill="hold" nodeType="afterEffect">
                                  <p:stCondLst>
                                    <p:cond delay="15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1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1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250"/>
                            </p:stCondLst>
                            <p:childTnLst>
                              <p:par>
                                <p:cTn id="16" presetID="2" presetClass="entr" presetSubtype="4" fill="hold" nodeType="afterEffect">
                                  <p:stCondLst>
                                    <p:cond delay="15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2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22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60" y="811174"/>
            <a:ext cx="10515600" cy="1325563"/>
          </a:xfrm>
        </p:spPr>
        <p:txBody>
          <a:bodyPr/>
          <a:lstStyle/>
          <a:p>
            <a:r>
              <a:rPr lang="en-US" b="1" dirty="0" smtClean="0">
                <a:solidFill>
                  <a:schemeClr val="accent4">
                    <a:lumMod val="50000"/>
                  </a:schemeClr>
                </a:solidFill>
              </a:rPr>
              <a:t>So the interpreter may prepare for proceedings:</a:t>
            </a:r>
            <a:endParaRPr lang="en-US" b="1" dirty="0">
              <a:solidFill>
                <a:schemeClr val="accent4">
                  <a:lumMod val="50000"/>
                </a:schemeClr>
              </a:solidFill>
            </a:endParaRPr>
          </a:p>
        </p:txBody>
      </p:sp>
      <p:sp>
        <p:nvSpPr>
          <p:cNvPr id="4" name="Content Placeholder 3"/>
          <p:cNvSpPr>
            <a:spLocks noGrp="1"/>
          </p:cNvSpPr>
          <p:nvPr>
            <p:ph sz="half" idx="2"/>
          </p:nvPr>
        </p:nvSpPr>
        <p:spPr>
          <a:xfrm>
            <a:off x="886116" y="2884410"/>
            <a:ext cx="10422944" cy="3684588"/>
          </a:xfrm>
        </p:spPr>
        <p:txBody>
          <a:bodyPr/>
          <a:lstStyle/>
          <a:p>
            <a:r>
              <a:rPr lang="en-US" dirty="0" smtClean="0">
                <a:solidFill>
                  <a:schemeClr val="accent1">
                    <a:lumMod val="50000"/>
                  </a:schemeClr>
                </a:solidFill>
              </a:rPr>
              <a:t>Give interpreter as much preparatory material as soon as possible.</a:t>
            </a:r>
          </a:p>
          <a:p>
            <a:r>
              <a:rPr lang="en-US" dirty="0" smtClean="0">
                <a:solidFill>
                  <a:schemeClr val="accent6">
                    <a:lumMod val="50000"/>
                  </a:schemeClr>
                </a:solidFill>
              </a:rPr>
              <a:t>Instruct witness on Interpreter protocol.</a:t>
            </a:r>
          </a:p>
          <a:p>
            <a:r>
              <a:rPr lang="en-US" dirty="0" smtClean="0">
                <a:solidFill>
                  <a:schemeClr val="accent5">
                    <a:lumMod val="75000"/>
                  </a:schemeClr>
                </a:solidFill>
              </a:rPr>
              <a:t>At a minimum, allow interpreter a short pre-proceedings interview with witness to become familiar with speech patterns/linguistic traits.</a:t>
            </a:r>
          </a:p>
          <a:p>
            <a:r>
              <a:rPr lang="en-US" dirty="0" smtClean="0">
                <a:solidFill>
                  <a:schemeClr val="accent6">
                    <a:lumMod val="50000"/>
                  </a:schemeClr>
                </a:solidFill>
              </a:rPr>
              <a:t>Ideally, conduct a pretrial interview with witness and interpreter, so attorney may discover potential cultural or linguistic stumbling blocks before they affect quality of testimony.</a:t>
            </a:r>
          </a:p>
        </p:txBody>
      </p:sp>
      <p:sp>
        <p:nvSpPr>
          <p:cNvPr id="5" name="Text Placeholder 2"/>
          <p:cNvSpPr>
            <a:spLocks noGrp="1"/>
          </p:cNvSpPr>
          <p:nvPr>
            <p:ph type="body" idx="1"/>
          </p:nvPr>
        </p:nvSpPr>
        <p:spPr>
          <a:xfrm>
            <a:off x="793460" y="1870734"/>
            <a:ext cx="5157787" cy="823912"/>
          </a:xfrm>
        </p:spPr>
        <p:txBody>
          <a:bodyPr/>
          <a:lstStyle/>
          <a:p>
            <a:r>
              <a:rPr lang="en-US" dirty="0" smtClean="0"/>
              <a:t>Counsel may:</a:t>
            </a: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99356657"/>
      </p:ext>
    </p:extLst>
  </p:cSld>
  <p:clrMapOvr>
    <a:masterClrMapping/>
  </p:clrMapOvr>
  <mc:AlternateContent xmlns:mc="http://schemas.openxmlformats.org/markup-compatibility/2006">
    <mc:Choice xmlns:p14="http://schemas.microsoft.com/office/powerpoint/2010/main" Requires="p14">
      <p:transition spd="slow" advTm="36875">
        <p14:flash/>
      </p:transition>
    </mc:Choice>
    <mc:Fallback>
      <p:transition spd="slow" advTm="36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4" fill="hold" grpId="0" nodeType="afterEffect">
                                  <p:stCondLst>
                                    <p:cond delay="1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1" presetClass="entr" presetSubtype="0" fill="hold" grpId="0" nodeType="afterEffect">
                                  <p:stCondLst>
                                    <p:cond delay="500"/>
                                  </p:stCondLst>
                                  <p:childTnLst>
                                    <p:set>
                                      <p:cBhvr>
                                        <p:cTn id="14" dur="1" fill="hold">
                                          <p:stCondLst>
                                            <p:cond delay="999"/>
                                          </p:stCondLst>
                                        </p:cTn>
                                        <p:tgtEl>
                                          <p:spTgt spid="5">
                                            <p:txEl>
                                              <p:pRg st="0" end="0"/>
                                            </p:txEl>
                                          </p:spTgt>
                                        </p:tgtEl>
                                        <p:attrNameLst>
                                          <p:attrName>style.visibility</p:attrName>
                                        </p:attrNameLst>
                                      </p:cBhvr>
                                      <p:to>
                                        <p:strVal val="visible"/>
                                      </p:to>
                                    </p:set>
                                  </p:childTnLst>
                                </p:cTn>
                              </p:par>
                            </p:childTnLst>
                          </p:cTn>
                        </p:par>
                        <p:par>
                          <p:cTn id="15" fill="hold">
                            <p:stCondLst>
                              <p:cond delay="4000"/>
                            </p:stCondLst>
                            <p:childTnLst>
                              <p:par>
                                <p:cTn id="16" presetID="2" presetClass="entr" presetSubtype="4" fill="hold" nodeType="afterEffect">
                                  <p:stCondLst>
                                    <p:cond delay="150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8500"/>
                            </p:stCondLst>
                            <p:childTnLst>
                              <p:par>
                                <p:cTn id="21" presetID="2" presetClass="entr" presetSubtype="4" fill="hold" nodeType="afterEffect">
                                  <p:stCondLst>
                                    <p:cond delay="125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3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32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3000"/>
                            </p:stCondLst>
                            <p:childTnLst>
                              <p:par>
                                <p:cTn id="26" presetID="2" presetClass="entr" presetSubtype="4" fill="hold" nodeType="afterEffect">
                                  <p:stCondLst>
                                    <p:cond delay="200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0"/>
                            </p:stCondLst>
                            <p:childTnLst>
                              <p:par>
                                <p:cTn id="31" presetID="2" presetClass="entr" presetSubtype="4" fill="hold" nodeType="afterEffect">
                                  <p:stCondLst>
                                    <p:cond delay="200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0"/>
                </p:tgtEl>
              </p:cMediaNode>
            </p:audio>
          </p:childTnLst>
        </p:cTn>
      </p:par>
    </p:tnLst>
    <p:bldLst>
      <p:bldP spid="2"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492</Words>
  <Application>Microsoft Office PowerPoint</Application>
  <PresentationFormat>Widescreen</PresentationFormat>
  <Paragraphs>53</Paragraphs>
  <Slides>11</Slides>
  <Notes>0</Notes>
  <HiddenSlides>0</HiddenSlides>
  <MMClips>11</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11</vt:i4>
      </vt:variant>
      <vt:variant>
        <vt:lpstr>Custom Shows</vt:lpstr>
      </vt:variant>
      <vt:variant>
        <vt:i4>1</vt:i4>
      </vt:variant>
    </vt:vector>
  </HeadingPairs>
  <TitlesOfParts>
    <vt:vector size="21" baseType="lpstr">
      <vt:lpstr>Arial</vt:lpstr>
      <vt:lpstr>Arial Black</vt:lpstr>
      <vt:lpstr>Bookman Old Style</vt:lpstr>
      <vt:lpstr>Calibri</vt:lpstr>
      <vt:lpstr>Calibri Light</vt:lpstr>
      <vt:lpstr>Copperplate Gothic Bold</vt:lpstr>
      <vt:lpstr>Copperplate Gothic Light</vt:lpstr>
      <vt:lpstr>Times New Roman</vt:lpstr>
      <vt:lpstr>Office Theme</vt:lpstr>
      <vt:lpstr>PowerPoint Presentation</vt:lpstr>
      <vt:lpstr>Our staff</vt:lpstr>
      <vt:lpstr>What we do</vt:lpstr>
      <vt:lpstr>The interpreter is ethically bound to:</vt:lpstr>
      <vt:lpstr> Interpreters may face many obstacles that may hamper their accuracy and effectiveness.</vt:lpstr>
      <vt:lpstr>So the interpreter may hear:</vt:lpstr>
      <vt:lpstr>So the interpreter may prepare for proceedings:</vt:lpstr>
      <vt:lpstr>To ensure against interpreter error due to fatigue:</vt:lpstr>
      <vt:lpstr>So the interpreter may prepare for proceedings:</vt:lpstr>
      <vt:lpstr>So the interpreter may prepare for proceedings:</vt:lpstr>
      <vt:lpstr>THANK YOU FOR WATCHING</vt:lpstr>
      <vt:lpstr>Custom Show 1</vt:lpstr>
    </vt:vector>
  </TitlesOfParts>
  <Company>20th Judicial Circuit Court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Rutkiewicz, Migdalia</dc:creator>
  <cp:lastModifiedBy>Torres Griffiths, Doresmi</cp:lastModifiedBy>
  <cp:revision>35</cp:revision>
  <dcterms:created xsi:type="dcterms:W3CDTF">2022-03-31T15:33:23Z</dcterms:created>
  <dcterms:modified xsi:type="dcterms:W3CDTF">2022-04-27T20:35:04Z</dcterms:modified>
</cp:coreProperties>
</file>