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76" r:id="rId9"/>
    <p:sldId id="263" r:id="rId10"/>
    <p:sldId id="270" r:id="rId11"/>
    <p:sldId id="264" r:id="rId12"/>
    <p:sldId id="262" r:id="rId13"/>
    <p:sldId id="266" r:id="rId14"/>
    <p:sldId id="271" r:id="rId15"/>
    <p:sldId id="267" r:id="rId16"/>
    <p:sldId id="268" r:id="rId17"/>
    <p:sldId id="273" r:id="rId18"/>
    <p:sldId id="269" r:id="rId19"/>
  </p:sldIdLst>
  <p:sldSz cx="9144000" cy="6858000" type="screen4x3"/>
  <p:notesSz cx="9369425" cy="70770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02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60084" cy="355492"/>
          </a:xfrm>
          <a:prstGeom prst="rect">
            <a:avLst/>
          </a:prstGeom>
        </p:spPr>
        <p:txBody>
          <a:bodyPr vert="horz" lIns="93949" tIns="46975" rIns="93949" bIns="469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7715" y="2"/>
            <a:ext cx="4060084" cy="355492"/>
          </a:xfrm>
          <a:prstGeom prst="rect">
            <a:avLst/>
          </a:prstGeom>
        </p:spPr>
        <p:txBody>
          <a:bodyPr vert="horz" lIns="93949" tIns="46975" rIns="93949" bIns="46975" rtlCol="0"/>
          <a:lstStyle>
            <a:lvl1pPr algn="r">
              <a:defRPr sz="1200"/>
            </a:lvl1pPr>
          </a:lstStyle>
          <a:p>
            <a:fld id="{8712889A-10EB-472D-9132-32E390FA8B8D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586"/>
            <a:ext cx="4060084" cy="355491"/>
          </a:xfrm>
          <a:prstGeom prst="rect">
            <a:avLst/>
          </a:prstGeom>
        </p:spPr>
        <p:txBody>
          <a:bodyPr vert="horz" lIns="93949" tIns="46975" rIns="93949" bIns="469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7715" y="6721586"/>
            <a:ext cx="4060084" cy="355491"/>
          </a:xfrm>
          <a:prstGeom prst="rect">
            <a:avLst/>
          </a:prstGeom>
        </p:spPr>
        <p:txBody>
          <a:bodyPr vert="horz" lIns="93949" tIns="46975" rIns="93949" bIns="46975" rtlCol="0" anchor="b"/>
          <a:lstStyle>
            <a:lvl1pPr algn="r">
              <a:defRPr sz="1200"/>
            </a:lvl1pPr>
          </a:lstStyle>
          <a:p>
            <a:fld id="{6A46ABC9-BE52-441C-B2FB-4B46B9604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6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4060084" cy="355082"/>
          </a:xfrm>
          <a:prstGeom prst="rect">
            <a:avLst/>
          </a:prstGeom>
        </p:spPr>
        <p:txBody>
          <a:bodyPr vert="horz" lIns="93949" tIns="46975" rIns="93949" bIns="46975" rtlCol="0"/>
          <a:lstStyle>
            <a:lvl1pPr algn="l">
              <a:defRPr sz="1200"/>
            </a:lvl1pPr>
          </a:lstStyle>
          <a:p>
            <a:r>
              <a:rPr lang="en-US" dirty="0" smtClean="0"/>
              <a:t>E Filing Procedure Training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7173" y="4"/>
            <a:ext cx="4060084" cy="355082"/>
          </a:xfrm>
          <a:prstGeom prst="rect">
            <a:avLst/>
          </a:prstGeom>
        </p:spPr>
        <p:txBody>
          <a:bodyPr vert="horz" lIns="93949" tIns="46975" rIns="93949" bIns="46975" rtlCol="0"/>
          <a:lstStyle>
            <a:lvl1pPr algn="r">
              <a:defRPr sz="1200"/>
            </a:lvl1pPr>
          </a:lstStyle>
          <a:p>
            <a:fld id="{7584164C-9473-43FD-A382-DBB7730CE519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641350"/>
            <a:ext cx="6408738" cy="4806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49" tIns="46975" rIns="93949" bIns="469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81726" y="1086367"/>
            <a:ext cx="2951328" cy="3324487"/>
          </a:xfrm>
          <a:prstGeom prst="rect">
            <a:avLst/>
          </a:prstGeom>
        </p:spPr>
        <p:txBody>
          <a:bodyPr vert="horz" lIns="93949" tIns="46975" rIns="93949" bIns="46975" rtlCol="0"/>
          <a:lstStyle/>
          <a:p>
            <a:pPr lvl="0"/>
            <a:r>
              <a:rPr lang="en-US" dirty="0" smtClean="0"/>
              <a:t>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996"/>
            <a:ext cx="4060084" cy="355081"/>
          </a:xfrm>
          <a:prstGeom prst="rect">
            <a:avLst/>
          </a:prstGeom>
        </p:spPr>
        <p:txBody>
          <a:bodyPr vert="horz" lIns="93949" tIns="46975" rIns="93949" bIns="469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7173" y="6721996"/>
            <a:ext cx="4060084" cy="355081"/>
          </a:xfrm>
          <a:prstGeom prst="rect">
            <a:avLst/>
          </a:prstGeom>
        </p:spPr>
        <p:txBody>
          <a:bodyPr vert="horz" lIns="93949" tIns="46975" rIns="93949" bIns="46975" rtlCol="0" anchor="b"/>
          <a:lstStyle>
            <a:lvl1pPr algn="r">
              <a:defRPr sz="1200"/>
            </a:lvl1pPr>
          </a:lstStyle>
          <a:p>
            <a:fld id="{1C1139CD-C48C-4619-A339-8821787A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5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50000"/>
      </a:lnSpc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" y="790575"/>
            <a:ext cx="6042025" cy="45323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46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413" y="884238"/>
            <a:ext cx="6154737" cy="46180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603193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9088" y="884238"/>
            <a:ext cx="5961062" cy="44719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33314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663" y="884238"/>
            <a:ext cx="6059487" cy="45450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90783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9088" y="884238"/>
            <a:ext cx="5961062" cy="44719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718603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663" y="884238"/>
            <a:ext cx="6059487" cy="45450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575251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5275" y="946150"/>
            <a:ext cx="6848475" cy="5137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15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895301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30200" y="946150"/>
            <a:ext cx="7040563" cy="52816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126278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788" y="874713"/>
            <a:ext cx="6097587" cy="45735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17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344696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73275" y="550863"/>
            <a:ext cx="5338763" cy="4005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36620" y="4919702"/>
            <a:ext cx="6313906" cy="187063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6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663" y="884238"/>
            <a:ext cx="6065837" cy="45497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895099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413" y="884238"/>
            <a:ext cx="6154737" cy="46180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072542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413" y="884238"/>
            <a:ext cx="6154737" cy="46180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82891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413" y="884238"/>
            <a:ext cx="6154737" cy="46180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17296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846882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648649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81073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413" y="884238"/>
            <a:ext cx="6154737" cy="46180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0369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59A0-F7A6-489D-A0CA-BC2FC549526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261226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3642-0E1F-422B-BAEF-9DDDD9A7CD3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976145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C9DE-12B9-4CC0-8EC0-D06F0A6D1F78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481948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17A0-38E4-4D28-8F9E-665F4466023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6414584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248B-F734-4B88-8CD3-8E996446D59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387404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5D1F-8B2F-4BC4-9DD0-234FFA3867B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491052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C198-5846-4E8D-8823-B07489D64611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2413604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580C-15E4-4EB3-8C6D-40A26D6720FD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0799252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4CE9-9B0C-4C37-A6B9-D0F26835559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783351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398C-BDC7-4989-8EB4-4EB6400B813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13285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762B-A9D2-4A54-AB27-5F8EE072F5CF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6328968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08636-9525-41F1-9C52-481CC69D34B1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4718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ourts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416387"/>
            <a:ext cx="7920879" cy="2713802"/>
          </a:xfrm>
        </p:spPr>
        <p:txBody>
          <a:bodyPr anchor="ctr">
            <a:normAutofit fontScale="90000"/>
          </a:bodyPr>
          <a:lstStyle/>
          <a:p>
            <a:r>
              <a:rPr lang="es-E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The E-</a:t>
            </a:r>
            <a:r>
              <a:rPr lang="es-E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Filing</a:t>
            </a:r>
            <a:r>
              <a:rPr lang="es-E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br>
              <a:rPr lang="es-E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s-E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Procedure</a:t>
            </a:r>
            <a:r>
              <a:rPr lang="es-E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and </a:t>
            </a:r>
            <a:r>
              <a:rPr lang="es-E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Process</a:t>
            </a:r>
            <a:r>
              <a:rPr lang="es-E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es-E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s-E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for</a:t>
            </a:r>
            <a:r>
              <a:rPr lang="es-E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s-ES" alt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Dependency</a:t>
            </a:r>
            <a:r>
              <a:rPr lang="es-ES" altLang="en-US" sz="247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es-ES" altLang="en-US" sz="247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s-ES" altLang="en-US" sz="247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es-ES" altLang="en-US" sz="247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s-ES" altLang="en-US" sz="247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42" y="5507389"/>
            <a:ext cx="1790165" cy="873939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28650" y="2348880"/>
            <a:ext cx="797579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designation?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 will print copies and mail.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Attorney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submit name and address of all parties who must be served by USPS in body of email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manually add the party to the service list on the proposed order. 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further detail, please refer to Submission of Electronic Orders (see handout) 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247" y="1734300"/>
            <a:ext cx="453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Non-Designation of Emails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 SE’S AND UNREPRESENTED INTERESTED PARTIES</a:t>
            </a:r>
          </a:p>
        </p:txBody>
      </p:sp>
    </p:spTree>
    <p:extLst>
      <p:ext uri="{BB962C8B-B14F-4D97-AF65-F5344CB8AC3E}">
        <p14:creationId xmlns:p14="http://schemas.microsoft.com/office/powerpoint/2010/main" val="18883530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Form Retention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your forms locally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keep previous format 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event that there are any computer issues, the previous format will be used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7713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E-Doc Submission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cha-dependency@ca.cjis20.org  (For Judge Evans)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Cha-magistrate@ca.cjis20.org (for Magistrate)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order sent as separate attachment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order/report and recommendation per email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43152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if done wrong?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1916833"/>
            <a:ext cx="7992888" cy="159317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EMAILS sent to wrong address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may be delayed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may be missed completely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indent="-257175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86660"/>
            <a:ext cx="5742636" cy="287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518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1442195"/>
            <a:ext cx="62441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9322" indent="-2571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not “modified” (i.e. “stripped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”)</a:t>
            </a:r>
          </a:p>
          <a:p>
            <a:pPr marL="746522" lvl="1" indent="-257175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rejected </a:t>
            </a:r>
          </a:p>
          <a:p>
            <a:pPr marL="289322" indent="-257175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Wrong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format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</a:t>
            </a:r>
          </a:p>
          <a:p>
            <a:pPr marL="746522" lvl="1" indent="-257175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rejected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2575" lvl="1" indent="-257175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not edited for spacing</a:t>
            </a:r>
          </a:p>
          <a:p>
            <a:pPr marL="739775" lvl="2" indent="-257175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rejected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04" y="4797152"/>
            <a:ext cx="2890045" cy="163818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happens if done wrong?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06343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should my email look like?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0" y="1442194"/>
            <a:ext cx="8892480" cy="541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574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082" y="356392"/>
            <a:ext cx="7992888" cy="6429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you should be getting once order is processed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28800"/>
            <a:ext cx="849694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263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/Milk" panose="020B0603050302020204" pitchFamily="34" charset="0"/>
                <a:cs typeface="Aharoni" panose="02010803020104030203" pitchFamily="2" charset="-79"/>
              </a:rPr>
              <a:t>Tips and Exceptions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mon/Milk" panose="020B06030503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Email now constitutes your cover letter</a:t>
            </a:r>
          </a:p>
          <a:p>
            <a:pPr marL="342900" lvl="2" indent="-342900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 (carbon copy) opposing counsel on submission email</a:t>
            </a:r>
          </a:p>
          <a:p>
            <a:pPr marL="342900" lvl="2" indent="-342900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include Judge/Magistrate on any “conversational” emails amongst parties</a:t>
            </a:r>
          </a:p>
          <a:p>
            <a:pPr marL="342900" lvl="2" indent="-342900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CC:/List of Parties to be served on </a:t>
            </a: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order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2" indent="-342900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email JA’s/Judge/Magistrate directly with orders, documents etc. These should all flow through the designated email.</a:t>
            </a:r>
          </a:p>
          <a:p>
            <a:pPr marL="342900" lvl="2" indent="-342900"/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2" indent="-342900"/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5573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End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61" y="2767539"/>
            <a:ext cx="5917675" cy="34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034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76672"/>
            <a:ext cx="6336704" cy="529531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Points of Interest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136904" cy="43924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Document Format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Form/Template Modifications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Pro </a:t>
            </a:r>
            <a:r>
              <a:rPr lang="en-US" altLang="en-US" dirty="0" err="1">
                <a:solidFill>
                  <a:schemeClr val="bg1"/>
                </a:solidFill>
              </a:rPr>
              <a:t>Se’s</a:t>
            </a:r>
            <a:r>
              <a:rPr lang="en-US" altLang="en-US" dirty="0">
                <a:solidFill>
                  <a:schemeClr val="bg1"/>
                </a:solidFill>
              </a:rPr>
              <a:t> and Unrepresented Interested Parties –Designation of Email vs. No Designation of Email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Form Retention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E Doc Submission </a:t>
            </a: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What </a:t>
            </a:r>
            <a:r>
              <a:rPr lang="en-US" altLang="en-US" dirty="0">
                <a:solidFill>
                  <a:schemeClr val="bg1"/>
                </a:solidFill>
              </a:rPr>
              <a:t>happens if done wrong?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What should my email look like?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What should I be getting if done correctly</a:t>
            </a:r>
            <a:r>
              <a:rPr lang="en-US" altLang="en-US" dirty="0" smtClean="0">
                <a:solidFill>
                  <a:schemeClr val="bg1"/>
                </a:solidFill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Tips and Exceptions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11" y="1916832"/>
            <a:ext cx="1336649" cy="1307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Document Format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Formats accepted: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-Word 97-2002 document (.doc)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-Word 2003-present document (.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docx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*Please note no other document format is acceptable at this time (e.g., PDFs, RTF’s, WPD’s,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are not acceptable and must be converted by attorney to word docs before sending to JA/Judge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87767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8" y="1556792"/>
            <a:ext cx="4011320" cy="5070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695878" cy="1325563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Form/Template Modifications</a:t>
            </a:r>
            <a:endParaRPr lang="en-US" b="1" u="sng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916" y="1102119"/>
            <a:ext cx="8120434" cy="5966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it looked like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901173" y="4480663"/>
            <a:ext cx="1209155" cy="4715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Note the cc: or service list area</a:t>
            </a:r>
          </a:p>
        </p:txBody>
      </p:sp>
      <p:sp>
        <p:nvSpPr>
          <p:cNvPr id="6" name="Left Arrow 5"/>
          <p:cNvSpPr/>
          <p:nvPr/>
        </p:nvSpPr>
        <p:spPr>
          <a:xfrm>
            <a:off x="3675263" y="3862601"/>
            <a:ext cx="1161129" cy="4590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Notice the signature line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3568" y="3356992"/>
            <a:ext cx="1374936" cy="648072"/>
            <a:chOff x="179512" y="2065146"/>
            <a:chExt cx="1374936" cy="648072"/>
          </a:xfrm>
        </p:grpSpPr>
        <p:sp>
          <p:nvSpPr>
            <p:cNvPr id="5" name="Left Arrow 4"/>
            <p:cNvSpPr/>
            <p:nvPr/>
          </p:nvSpPr>
          <p:spPr>
            <a:xfrm rot="5400000">
              <a:off x="530764" y="1713894"/>
              <a:ext cx="648072" cy="1350576"/>
            </a:xfrm>
            <a:prstGeom prst="leftArrow">
              <a:avLst>
                <a:gd name="adj1" fmla="val 50000"/>
                <a:gd name="adj2" fmla="val 5189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7544" y="2167843"/>
              <a:ext cx="1086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Note Done </a:t>
              </a:r>
            </a:p>
            <a:p>
              <a:r>
                <a:rPr lang="en-US" sz="800" b="1" dirty="0" smtClean="0"/>
                <a:t>and </a:t>
              </a:r>
            </a:p>
            <a:p>
              <a:r>
                <a:rPr lang="en-US" sz="800" b="1" dirty="0" smtClean="0"/>
                <a:t>Ordered Line</a:t>
              </a:r>
              <a:endParaRPr lang="en-US" sz="8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55133" y="1894764"/>
            <a:ext cx="43486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 and Ordered line is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 Signature Line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Certificate of Service is included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79653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24" y="-196981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Form/Template Modification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166" y="704380"/>
            <a:ext cx="5585741" cy="730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it should look like now: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1700808"/>
            <a:ext cx="4104456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 and Ordered Line now changed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0735" indent="-160735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signature line</a:t>
            </a:r>
          </a:p>
          <a:p>
            <a:pPr marL="160735" indent="-160735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the CC: list area only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0735" indent="-160735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and Recommendations sent to Magistrate directly as .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docx’s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0735" indent="-160735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all areas that are not checked/appropriate</a:t>
            </a:r>
          </a:p>
          <a:p>
            <a:pPr marL="160735" indent="-160735">
              <a:spcAft>
                <a:spcPts val="338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7504" y="1556793"/>
            <a:ext cx="4133066" cy="5040560"/>
            <a:chOff x="107504" y="1556793"/>
            <a:chExt cx="4133066" cy="50405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556793"/>
              <a:ext cx="4133066" cy="504056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23528" y="3068960"/>
              <a:ext cx="3600400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43778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FORM WILL LOOK LIKE ONCE DONE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50" y="1442195"/>
            <a:ext cx="4124550" cy="508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2207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REMOVING EXTRAS/AREAS NOT RELEVANT (examples)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442194"/>
            <a:ext cx="4464496" cy="5252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4" y="1425974"/>
            <a:ext cx="4159432" cy="53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232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REMOVING EXTRAS/AREAS NOT RELEVANT (examples)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56792"/>
            <a:ext cx="3899996" cy="4997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556792"/>
            <a:ext cx="4038442" cy="49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76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 SE’S AND UNREPRESENTED INTERESTED PARTIES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82641"/>
            <a:ext cx="8064896" cy="3754671"/>
          </a:xfrm>
        </p:spPr>
        <p:txBody>
          <a:bodyPr>
            <a:normAutofit fontScale="32500" lnSpcReduction="20000"/>
          </a:bodyPr>
          <a:lstStyle/>
          <a:p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 strongly recommends that you encourage all parties who must be served to provide their email for the portal to serve them. </a:t>
            </a:r>
          </a:p>
          <a:p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mandatory </a:t>
            </a: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non-attorney parties/interested persons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www.flcourts.org</a:t>
            </a: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instructions on how to register their </a:t>
            </a: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70080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Designation of Emails</a:t>
            </a:r>
          </a:p>
        </p:txBody>
      </p:sp>
    </p:spTree>
    <p:extLst>
      <p:ext uri="{BB962C8B-B14F-4D97-AF65-F5344CB8AC3E}">
        <p14:creationId xmlns:p14="http://schemas.microsoft.com/office/powerpoint/2010/main" val="16786749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11216</TotalTime>
  <Words>553</Words>
  <Application>Microsoft Office PowerPoint</Application>
  <PresentationFormat>On-screen Show (4:3)</PresentationFormat>
  <Paragraphs>112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Aharoni</vt:lpstr>
      <vt:lpstr>Arial</vt:lpstr>
      <vt:lpstr>Calibri</vt:lpstr>
      <vt:lpstr>Calibri Light</vt:lpstr>
      <vt:lpstr>Century Schoolbook</vt:lpstr>
      <vt:lpstr>Lemon/Milk</vt:lpstr>
      <vt:lpstr>Diseño predeterminado</vt:lpstr>
      <vt:lpstr>The E-Filing  Procedure and Process for Dependency   </vt:lpstr>
      <vt:lpstr>Points of Interest</vt:lpstr>
      <vt:lpstr>Document Format</vt:lpstr>
      <vt:lpstr>Form/Template Modifications</vt:lpstr>
      <vt:lpstr>Form/Template Modification</vt:lpstr>
      <vt:lpstr>WHAT FORM WILL LOOK LIKE ONCE DONE</vt:lpstr>
      <vt:lpstr>REMOVING EXTRAS/AREAS NOT RELEVANT (examples)</vt:lpstr>
      <vt:lpstr>REMOVING EXTRAS/AREAS NOT RELEVANT (examples)</vt:lpstr>
      <vt:lpstr>PRO SE’S AND UNREPRESENTED INTERESTED PARTIES</vt:lpstr>
      <vt:lpstr>PRO SE’S AND UNREPRESENTED INTERESTED PARTIES</vt:lpstr>
      <vt:lpstr>Form Retention</vt:lpstr>
      <vt:lpstr>E-Doc Submission</vt:lpstr>
      <vt:lpstr>What happens if done wrong?</vt:lpstr>
      <vt:lpstr>What happens if done wrong?</vt:lpstr>
      <vt:lpstr>What should my email look like?</vt:lpstr>
      <vt:lpstr>What you should be getting once order is processed</vt:lpstr>
      <vt:lpstr>Tips and Exceptions</vt:lpstr>
      <vt:lpstr>End</vt:lpstr>
    </vt:vector>
  </TitlesOfParts>
  <Company>Siracusa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mwhite</cp:lastModifiedBy>
  <cp:revision>105</cp:revision>
  <cp:lastPrinted>2018-01-18T17:15:56Z</cp:lastPrinted>
  <dcterms:created xsi:type="dcterms:W3CDTF">2009-03-26T20:51:52Z</dcterms:created>
  <dcterms:modified xsi:type="dcterms:W3CDTF">2019-04-12T18:19:26Z</dcterms:modified>
</cp:coreProperties>
</file>